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Dosis Light"/>
      <p:regular r:id="rId30"/>
      <p:bold r:id="rId31"/>
    </p:embeddedFont>
    <p:embeddedFont>
      <p:font typeface="Dosis"/>
      <p:regular r:id="rId32"/>
      <p:bold r:id="rId33"/>
    </p:embeddedFont>
    <p:embeddedFont>
      <p:font typeface="Titillium Web"/>
      <p:regular r:id="rId34"/>
      <p:bold r:id="rId35"/>
      <p:italic r:id="rId36"/>
      <p:boldItalic r:id="rId37"/>
    </p:embeddedFont>
    <p:embeddedFont>
      <p:font typeface="Titillium Web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305FC38-E234-47F7-88B5-3AD7E5B72F33}">
  <a:tblStyle styleId="{9305FC38-E234-47F7-88B5-3AD7E5B72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Light-italic.fntdata"/><Relationship Id="rId20" Type="http://schemas.openxmlformats.org/officeDocument/2006/relationships/slide" Target="slides/slide15.xml"/><Relationship Id="rId41" Type="http://schemas.openxmlformats.org/officeDocument/2006/relationships/font" Target="fonts/TitilliumWeb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osisLight-bold.fntdata"/><Relationship Id="rId30" Type="http://schemas.openxmlformats.org/officeDocument/2006/relationships/font" Target="fonts/DosisLight-regular.fntdata"/><Relationship Id="rId11" Type="http://schemas.openxmlformats.org/officeDocument/2006/relationships/slide" Target="slides/slide6.xml"/><Relationship Id="rId33" Type="http://schemas.openxmlformats.org/officeDocument/2006/relationships/font" Target="fonts/Dosis-bold.fntdata"/><Relationship Id="rId10" Type="http://schemas.openxmlformats.org/officeDocument/2006/relationships/slide" Target="slides/slide5.xml"/><Relationship Id="rId32" Type="http://schemas.openxmlformats.org/officeDocument/2006/relationships/font" Target="fonts/Dosis-regular.fntdata"/><Relationship Id="rId13" Type="http://schemas.openxmlformats.org/officeDocument/2006/relationships/slide" Target="slides/slide8.xml"/><Relationship Id="rId35" Type="http://schemas.openxmlformats.org/officeDocument/2006/relationships/font" Target="fonts/TitilliumWeb-bold.fntdata"/><Relationship Id="rId12" Type="http://schemas.openxmlformats.org/officeDocument/2006/relationships/slide" Target="slides/slide7.xml"/><Relationship Id="rId34" Type="http://schemas.openxmlformats.org/officeDocument/2006/relationships/font" Target="fonts/TitilliumWeb-regular.fntdata"/><Relationship Id="rId15" Type="http://schemas.openxmlformats.org/officeDocument/2006/relationships/slide" Target="slides/slide10.xml"/><Relationship Id="rId37" Type="http://schemas.openxmlformats.org/officeDocument/2006/relationships/font" Target="fonts/TitilliumWeb-boldItalic.fntdata"/><Relationship Id="rId14" Type="http://schemas.openxmlformats.org/officeDocument/2006/relationships/slide" Target="slides/slide9.xml"/><Relationship Id="rId36" Type="http://schemas.openxmlformats.org/officeDocument/2006/relationships/font" Target="fonts/TitilliumWeb-italic.fntdata"/><Relationship Id="rId17" Type="http://schemas.openxmlformats.org/officeDocument/2006/relationships/slide" Target="slides/slide12.xml"/><Relationship Id="rId39" Type="http://schemas.openxmlformats.org/officeDocument/2006/relationships/font" Target="fonts/TitilliumWebLight-bold.fntdata"/><Relationship Id="rId16" Type="http://schemas.openxmlformats.org/officeDocument/2006/relationships/slide" Target="slides/slide11.xml"/><Relationship Id="rId38" Type="http://schemas.openxmlformats.org/officeDocument/2006/relationships/font" Target="fonts/TitilliumWeb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3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Shape 39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Shape 3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Shape 39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6" name="Shape 3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Shape 394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5" name="Shape 39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Shape 395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2" name="Shape 3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Shape 395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Shape 3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Shape 396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8" name="Shape 39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Shape 39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5" name="Shape 39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Shape 398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3" name="Shape 39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Shape 399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1" name="Shape 3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Shape 399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Shape 39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Shape 383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Shape 3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Shape 400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9" name="Shape 4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5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Shape 40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7" name="Shape 4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Shape 402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9" name="Shape 40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Shape 403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7" name="Shape 4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Shape 404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Shape 4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1" name="Shape 3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Shape 3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Shape 386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7" name="Shape 3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0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Shape 38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2" name="Shape 38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7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Shape 390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Shape 3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Shape 39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7" name="Shape 3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Shape 350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0BFB7"/>
                </a:solidFill>
              </a:defRPr>
            </a:lvl1pPr>
            <a:lvl2pPr lvl="1" rtl="0">
              <a:buNone/>
              <a:defRPr>
                <a:solidFill>
                  <a:srgbClr val="80BFB7"/>
                </a:solidFill>
              </a:defRPr>
            </a:lvl2pPr>
            <a:lvl3pPr lvl="2" rtl="0">
              <a:buNone/>
              <a:defRPr>
                <a:solidFill>
                  <a:srgbClr val="80BFB7"/>
                </a:solidFill>
              </a:defRPr>
            </a:lvl3pPr>
            <a:lvl4pPr lvl="3" rtl="0">
              <a:buNone/>
              <a:defRPr>
                <a:solidFill>
                  <a:srgbClr val="80BFB7"/>
                </a:solidFill>
              </a:defRPr>
            </a:lvl4pPr>
            <a:lvl5pPr lvl="4" rtl="0">
              <a:buNone/>
              <a:defRPr>
                <a:solidFill>
                  <a:srgbClr val="80BFB7"/>
                </a:solidFill>
              </a:defRPr>
            </a:lvl5pPr>
            <a:lvl6pPr lvl="5" rtl="0">
              <a:buNone/>
              <a:defRPr>
                <a:solidFill>
                  <a:srgbClr val="80BFB7"/>
                </a:solidFill>
              </a:defRPr>
            </a:lvl6pPr>
            <a:lvl7pPr lvl="6" rtl="0">
              <a:buNone/>
              <a:defRPr>
                <a:solidFill>
                  <a:srgbClr val="80BFB7"/>
                </a:solidFill>
              </a:defRPr>
            </a:lvl7pPr>
            <a:lvl8pPr lvl="7" rtl="0">
              <a:buNone/>
              <a:defRPr>
                <a:solidFill>
                  <a:srgbClr val="80BFB7"/>
                </a:solidFill>
              </a:defRPr>
            </a:lvl8pPr>
            <a:lvl9pPr lvl="8" rtl="0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Shape 38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Shape 528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6" name="Shape 104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Shape 156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5" name="Shape 156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Shape 184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3" name="Shape 1843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4" name="Shape 1844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Shape 211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2" name="Shape 2122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Shape 2123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Shape 2124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Shape 239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6" name="Shape 267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2679" name="Shape 267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3" name="Shape 295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9" name="Shape 322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5.jpg"/><Relationship Id="rId6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jp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11" Type="http://schemas.openxmlformats.org/officeDocument/2006/relationships/image" Target="../media/image30.png"/><Relationship Id="rId22" Type="http://schemas.openxmlformats.org/officeDocument/2006/relationships/image" Target="../media/image21.png"/><Relationship Id="rId10" Type="http://schemas.openxmlformats.org/officeDocument/2006/relationships/image" Target="../media/image1.png"/><Relationship Id="rId21" Type="http://schemas.openxmlformats.org/officeDocument/2006/relationships/image" Target="../media/image25.png"/><Relationship Id="rId13" Type="http://schemas.openxmlformats.org/officeDocument/2006/relationships/image" Target="../media/image12.png"/><Relationship Id="rId12" Type="http://schemas.openxmlformats.org/officeDocument/2006/relationships/image" Target="../media/image6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5" Type="http://schemas.openxmlformats.org/officeDocument/2006/relationships/image" Target="../media/image10.png"/><Relationship Id="rId14" Type="http://schemas.openxmlformats.org/officeDocument/2006/relationships/image" Target="../media/image15.png"/><Relationship Id="rId17" Type="http://schemas.openxmlformats.org/officeDocument/2006/relationships/image" Target="../media/image20.png"/><Relationship Id="rId16" Type="http://schemas.openxmlformats.org/officeDocument/2006/relationships/image" Target="../media/image13.png"/><Relationship Id="rId5" Type="http://schemas.openxmlformats.org/officeDocument/2006/relationships/image" Target="../media/image14.png"/><Relationship Id="rId19" Type="http://schemas.openxmlformats.org/officeDocument/2006/relationships/image" Target="../media/image18.png"/><Relationship Id="rId6" Type="http://schemas.openxmlformats.org/officeDocument/2006/relationships/image" Target="../media/image3.png"/><Relationship Id="rId18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/>
          <p:nvPr>
            <p:ph type="ctrTitle"/>
          </p:nvPr>
        </p:nvSpPr>
        <p:spPr>
          <a:xfrm>
            <a:off x="360450" y="141475"/>
            <a:ext cx="7647900" cy="49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SIRME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Sistema Integral de Revisión y Mantenimiento de Equipos</a:t>
            </a:r>
            <a:endParaRPr sz="4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Integral System for Equipment Revision and Maintenance</a:t>
            </a:r>
            <a:endParaRPr sz="2600"/>
          </a:p>
        </p:txBody>
      </p:sp>
      <p:pic>
        <p:nvPicPr>
          <p:cNvPr id="3837" name="Shape 3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675" y="186100"/>
            <a:ext cx="1153125" cy="12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6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Shape 392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8" name="Shape 3928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Design - View</a:t>
            </a:r>
            <a:endParaRPr/>
          </a:p>
        </p:txBody>
      </p:sp>
      <p:sp>
        <p:nvSpPr>
          <p:cNvPr id="3929" name="Shape 3929"/>
          <p:cNvSpPr txBox="1"/>
          <p:nvPr>
            <p:ph idx="1" type="body"/>
          </p:nvPr>
        </p:nvSpPr>
        <p:spPr>
          <a:xfrm>
            <a:off x="4990525" y="466750"/>
            <a:ext cx="37191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latin typeface="Titillium Web"/>
                <a:ea typeface="Titillium Web"/>
                <a:cs typeface="Titillium Web"/>
                <a:sym typeface="Titillium Web"/>
              </a:rPr>
              <a:t>JSF - PrimeFaces</a:t>
            </a:r>
            <a:endParaRPr b="1" sz="3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Session Smart key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Configurable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Responsive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0" name="Shape 3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25" y="1108125"/>
            <a:ext cx="4685724" cy="1923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1" name="Shape 39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25" y="3175450"/>
            <a:ext cx="4667434" cy="19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2" name="Shape 39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25" y="1108127"/>
            <a:ext cx="4685724" cy="192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Shape 39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75" y="3182548"/>
            <a:ext cx="4667424" cy="190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Shape 393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9" name="Shape 3939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Design - Data Base</a:t>
            </a:r>
            <a:endParaRPr/>
          </a:p>
        </p:txBody>
      </p:sp>
      <p:pic>
        <p:nvPicPr>
          <p:cNvPr id="3940" name="Shape 39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781" y="1014150"/>
            <a:ext cx="573405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1" name="Shape 39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831" y="4032450"/>
            <a:ext cx="3720043" cy="6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2" name="Shape 39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271" y="3219350"/>
            <a:ext cx="1930350" cy="14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Shape 394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8" name="Shape 3948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Design - Data Base</a:t>
            </a:r>
            <a:endParaRPr/>
          </a:p>
        </p:txBody>
      </p:sp>
      <p:pic>
        <p:nvPicPr>
          <p:cNvPr id="3949" name="Shape 3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152" y="1215500"/>
            <a:ext cx="5697701" cy="32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Shape 395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5" name="Shape 3955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Design - Data Base</a:t>
            </a:r>
            <a:endParaRPr/>
          </a:p>
        </p:txBody>
      </p:sp>
      <p:pic>
        <p:nvPicPr>
          <p:cNvPr id="3956" name="Shape 3956"/>
          <p:cNvPicPr preferRelativeResize="0"/>
          <p:nvPr/>
        </p:nvPicPr>
        <p:blipFill rotWithShape="1">
          <a:blip r:embed="rId3">
            <a:alphaModFix/>
          </a:blip>
          <a:srcRect b="0" l="0" r="33159" t="0"/>
          <a:stretch/>
        </p:blipFill>
        <p:spPr>
          <a:xfrm>
            <a:off x="1144713" y="1130675"/>
            <a:ext cx="5908273" cy="22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7" name="Shape 3957"/>
          <p:cNvPicPr preferRelativeResize="0"/>
          <p:nvPr/>
        </p:nvPicPr>
        <p:blipFill rotWithShape="1">
          <a:blip r:embed="rId4">
            <a:alphaModFix/>
          </a:blip>
          <a:srcRect b="45916" l="66814" r="0" t="0"/>
          <a:stretch/>
        </p:blipFill>
        <p:spPr>
          <a:xfrm>
            <a:off x="2581650" y="3583075"/>
            <a:ext cx="3034398" cy="12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3" name="Shape 3963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Design - Data Base</a:t>
            </a:r>
            <a:endParaRPr/>
          </a:p>
        </p:txBody>
      </p:sp>
      <p:pic>
        <p:nvPicPr>
          <p:cNvPr id="3964" name="Shape 39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411" y="1084250"/>
            <a:ext cx="4897989" cy="40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Shape 39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74" y="2126574"/>
            <a:ext cx="1931424" cy="194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Shape 397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1" name="Shape 3971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Design - Data Base</a:t>
            </a:r>
            <a:endParaRPr/>
          </a:p>
        </p:txBody>
      </p:sp>
      <p:pic>
        <p:nvPicPr>
          <p:cNvPr id="3972" name="Shape 3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794" y="1084250"/>
            <a:ext cx="6194421" cy="37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Shape 3977"/>
          <p:cNvSpPr txBox="1"/>
          <p:nvPr>
            <p:ph idx="1" type="body"/>
          </p:nvPr>
        </p:nvSpPr>
        <p:spPr>
          <a:xfrm>
            <a:off x="1278575" y="1236650"/>
            <a:ext cx="5329200" cy="31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Testing Is the Engineering Rigor of Software Development</a:t>
            </a:r>
            <a:endParaRPr sz="1800"/>
          </a:p>
        </p:txBody>
      </p:sp>
      <p:sp>
        <p:nvSpPr>
          <p:cNvPr id="3978" name="Shape 397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9" name="Shape 3979"/>
          <p:cNvSpPr txBox="1"/>
          <p:nvPr>
            <p:ph idx="4294967295" type="title"/>
          </p:nvPr>
        </p:nvSpPr>
        <p:spPr>
          <a:xfrm>
            <a:off x="1405900" y="379250"/>
            <a:ext cx="6225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4.	Design - Testing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80" name="Shape 39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75" y="2411043"/>
            <a:ext cx="6225600" cy="2364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Shape 398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6" name="Shape 3986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	Design</a:t>
            </a:r>
            <a:endParaRPr/>
          </a:p>
        </p:txBody>
      </p:sp>
      <p:pic>
        <p:nvPicPr>
          <p:cNvPr id="3987" name="Shape 39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75" y="1297725"/>
            <a:ext cx="5166024" cy="26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8" name="Shape 3988"/>
          <p:cNvSpPr txBox="1"/>
          <p:nvPr>
            <p:ph idx="1" type="body"/>
          </p:nvPr>
        </p:nvSpPr>
        <p:spPr>
          <a:xfrm>
            <a:off x="640225" y="1276350"/>
            <a:ext cx="68391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latin typeface="Titillium Web"/>
                <a:ea typeface="Titillium Web"/>
                <a:cs typeface="Titillium Web"/>
                <a:sym typeface="Titillium Web"/>
              </a:rPr>
              <a:t>Tests</a:t>
            </a:r>
            <a:endParaRPr b="1" sz="3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JUnit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HyperSQL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Mocking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TravisCI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2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Shape 399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4" name="Shape 3994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	Conclusions</a:t>
            </a:r>
            <a:endParaRPr/>
          </a:p>
        </p:txBody>
      </p:sp>
      <p:sp>
        <p:nvSpPr>
          <p:cNvPr id="3995" name="Shape 3995"/>
          <p:cNvSpPr txBox="1"/>
          <p:nvPr>
            <p:ph idx="4294967295" type="body"/>
          </p:nvPr>
        </p:nvSpPr>
        <p:spPr>
          <a:xfrm>
            <a:off x="640225" y="1276350"/>
            <a:ext cx="84084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400">
                <a:latin typeface="Titillium Web"/>
                <a:ea typeface="Titillium Web"/>
                <a:cs typeface="Titillium Web"/>
                <a:sym typeface="Titillium Web"/>
              </a:rPr>
              <a:t>Possibility of using the system everywhere</a:t>
            </a:r>
            <a:endParaRPr b="1" sz="3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/>
              <a:t>Business adaptable</a:t>
            </a:r>
            <a:endParaRPr sz="3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Expandable System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SaaS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6" name="Shape 3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163" y="2977113"/>
            <a:ext cx="294322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0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Shape 4001"/>
          <p:cNvSpPr/>
          <p:nvPr/>
        </p:nvSpPr>
        <p:spPr>
          <a:xfrm>
            <a:off x="3114264" y="2418125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80B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Cheap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02" name="Shape 4002"/>
          <p:cNvSpPr/>
          <p:nvPr/>
        </p:nvSpPr>
        <p:spPr>
          <a:xfrm>
            <a:off x="1292139" y="2418125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D3E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Quick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03" name="Shape 4003"/>
          <p:cNvSpPr/>
          <p:nvPr/>
        </p:nvSpPr>
        <p:spPr>
          <a:xfrm>
            <a:off x="4936389" y="2418125"/>
            <a:ext cx="2133000" cy="2133000"/>
          </a:xfrm>
          <a:prstGeom prst="ellipse">
            <a:avLst/>
          </a:prstGeom>
          <a:noFill/>
          <a:ln cap="flat" cmpd="sng" w="76200">
            <a:solidFill>
              <a:srgbClr val="0B8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Adaptable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04" name="Shape 400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5" name="Shape 4005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	Conclusions</a:t>
            </a:r>
            <a:endParaRPr/>
          </a:p>
        </p:txBody>
      </p:sp>
      <p:sp>
        <p:nvSpPr>
          <p:cNvPr id="4006" name="Shape 4006"/>
          <p:cNvSpPr txBox="1"/>
          <p:nvPr>
            <p:ph type="title"/>
          </p:nvPr>
        </p:nvSpPr>
        <p:spPr>
          <a:xfrm>
            <a:off x="718300" y="1348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 IS EASY!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Shape 3842"/>
          <p:cNvSpPr txBox="1"/>
          <p:nvPr>
            <p:ph idx="4294967295" type="ctrTitle"/>
          </p:nvPr>
        </p:nvSpPr>
        <p:spPr>
          <a:xfrm>
            <a:off x="3206750" y="0"/>
            <a:ext cx="3731400" cy="9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3843" name="Shape 3843"/>
          <p:cNvSpPr txBox="1"/>
          <p:nvPr>
            <p:ph idx="4294967295" type="subTitle"/>
          </p:nvPr>
        </p:nvSpPr>
        <p:spPr>
          <a:xfrm>
            <a:off x="3206750" y="761275"/>
            <a:ext cx="3731400" cy="4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Álvaro Alcedo Moreno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Geek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Sports - Running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Ireland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Working &amp; Studying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@ganzux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alvaro@alcedomoreno.com</a:t>
            </a:r>
            <a:endParaRPr/>
          </a:p>
        </p:txBody>
      </p:sp>
      <p:sp>
        <p:nvSpPr>
          <p:cNvPr id="3844" name="Shape 384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5" name="Shape 3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675" y="3729675"/>
            <a:ext cx="1261249" cy="12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Shape 38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675" y="186100"/>
            <a:ext cx="1153125" cy="12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Shape 38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" y="0"/>
            <a:ext cx="3040200" cy="30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Shape 38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2" y="3435824"/>
            <a:ext cx="2893974" cy="162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7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0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Shape 4011"/>
          <p:cNvSpPr txBox="1"/>
          <p:nvPr>
            <p:ph type="title"/>
          </p:nvPr>
        </p:nvSpPr>
        <p:spPr>
          <a:xfrm>
            <a:off x="718300" y="11965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I see an improvement?</a:t>
            </a:r>
            <a:endParaRPr/>
          </a:p>
        </p:txBody>
      </p:sp>
      <p:graphicFrame>
        <p:nvGraphicFramePr>
          <p:cNvPr id="4012" name="Shape 4012"/>
          <p:cNvGraphicFramePr/>
          <p:nvPr/>
        </p:nvGraphicFramePr>
        <p:xfrm>
          <a:off x="841600" y="1945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{9305FC38-E234-47F7-88B5-3AD7E5B72F33}</a:tableStyleId>
              </a:tblPr>
              <a:tblGrid>
                <a:gridCol w="2143425"/>
                <a:gridCol w="2143425"/>
                <a:gridCol w="2143425"/>
              </a:tblGrid>
              <a:tr h="6163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BEFORE SIRME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WITH SIRME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FB7"/>
                    </a:solidFill>
                  </a:tcPr>
                </a:tc>
              </a:tr>
              <a:tr h="6163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Average sheets per work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87A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</a:tr>
              <a:tr h="616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Average kilometers per week and team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1000+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500-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6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Average number of works done by week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BF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EBD5"/>
                    </a:solidFill>
                  </a:tcPr>
                </a:tc>
              </a:tr>
            </a:tbl>
          </a:graphicData>
        </a:graphic>
      </p:graphicFrame>
      <p:sp>
        <p:nvSpPr>
          <p:cNvPr id="4013" name="Shape 401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4" name="Shape 4014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	Conclusions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8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Shape 4019"/>
          <p:cNvSpPr txBox="1"/>
          <p:nvPr>
            <p:ph idx="4294967295" type="ctrTitle"/>
          </p:nvPr>
        </p:nvSpPr>
        <p:spPr>
          <a:xfrm>
            <a:off x="443900" y="1242675"/>
            <a:ext cx="57912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28.000+ </a:t>
            </a:r>
            <a:r>
              <a:rPr lang="en" sz="2400">
                <a:solidFill>
                  <a:srgbClr val="003B55"/>
                </a:solidFill>
                <a:highlight>
                  <a:srgbClr val="D3EBD5"/>
                </a:highlight>
              </a:rPr>
              <a:t>sheets saved per year</a:t>
            </a:r>
            <a:endParaRPr sz="24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4020" name="Shape 4020"/>
          <p:cNvSpPr txBox="1"/>
          <p:nvPr>
            <p:ph idx="4294967295" type="subTitle"/>
          </p:nvPr>
        </p:nvSpPr>
        <p:spPr>
          <a:xfrm>
            <a:off x="443700" y="1853575"/>
            <a:ext cx="5791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</a:t>
            </a:r>
            <a:r>
              <a:rPr lang="en"/>
              <a:t>paper</a:t>
            </a:r>
            <a:endParaRPr sz="2400"/>
          </a:p>
        </p:txBody>
      </p:sp>
      <p:sp>
        <p:nvSpPr>
          <p:cNvPr id="4021" name="Shape 4021"/>
          <p:cNvSpPr txBox="1"/>
          <p:nvPr>
            <p:ph idx="4294967295" type="ctrTitle"/>
          </p:nvPr>
        </p:nvSpPr>
        <p:spPr>
          <a:xfrm>
            <a:off x="398550" y="3731118"/>
            <a:ext cx="46293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4022" name="Shape 4022"/>
          <p:cNvSpPr txBox="1"/>
          <p:nvPr>
            <p:ph idx="4294967295" type="subTitle"/>
          </p:nvPr>
        </p:nvSpPr>
        <p:spPr>
          <a:xfrm>
            <a:off x="398550" y="4342026"/>
            <a:ext cx="4629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4023" name="Shape 4023"/>
          <p:cNvSpPr txBox="1"/>
          <p:nvPr>
            <p:ph idx="4294967295" type="ctrTitle"/>
          </p:nvPr>
        </p:nvSpPr>
        <p:spPr>
          <a:xfrm>
            <a:off x="3044625" y="2624175"/>
            <a:ext cx="47895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120 </a:t>
            </a:r>
            <a:r>
              <a:rPr lang="en" sz="2400">
                <a:solidFill>
                  <a:srgbClr val="003B55"/>
                </a:solidFill>
                <a:highlight>
                  <a:srgbClr val="80BFB7"/>
                </a:highlight>
              </a:rPr>
              <a:t>new services per month</a:t>
            </a:r>
            <a:endParaRPr sz="24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4024" name="Shape 4024"/>
          <p:cNvSpPr txBox="1"/>
          <p:nvPr>
            <p:ph idx="4294967295" type="subTitle"/>
          </p:nvPr>
        </p:nvSpPr>
        <p:spPr>
          <a:xfrm>
            <a:off x="3044625" y="3235092"/>
            <a:ext cx="4629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</a:t>
            </a:r>
            <a:r>
              <a:rPr lang="en"/>
              <a:t>money</a:t>
            </a:r>
            <a:endParaRPr sz="2400"/>
          </a:p>
        </p:txBody>
      </p:sp>
      <p:sp>
        <p:nvSpPr>
          <p:cNvPr id="4025" name="Shape 402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6" name="Shape 4026"/>
          <p:cNvSpPr txBox="1"/>
          <p:nvPr>
            <p:ph idx="4294967295"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	Conclusions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1" name="Shape 4031"/>
          <p:cNvPicPr preferRelativeResize="0"/>
          <p:nvPr/>
        </p:nvPicPr>
        <p:blipFill rotWithShape="1">
          <a:blip r:embed="rId3">
            <a:alphaModFix/>
          </a:blip>
          <a:srcRect b="0" l="21977" r="15991" t="0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2" name="Shape 403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3" name="Shape 4033"/>
          <p:cNvSpPr txBox="1"/>
          <p:nvPr>
            <p:ph type="title"/>
          </p:nvPr>
        </p:nvSpPr>
        <p:spPr>
          <a:xfrm>
            <a:off x="3190550" y="226850"/>
            <a:ext cx="4288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	</a:t>
            </a:r>
            <a:r>
              <a:rPr lang="en"/>
              <a:t>Future Work</a:t>
            </a:r>
            <a:endParaRPr/>
          </a:p>
        </p:txBody>
      </p:sp>
      <p:sp>
        <p:nvSpPr>
          <p:cNvPr id="4034" name="Shape 4034"/>
          <p:cNvSpPr txBox="1"/>
          <p:nvPr>
            <p:ph idx="1" type="body"/>
          </p:nvPr>
        </p:nvSpPr>
        <p:spPr>
          <a:xfrm>
            <a:off x="3190525" y="1276350"/>
            <a:ext cx="59535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Auto Deploy - Real CI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Spring Boot</a:t>
            </a:r>
            <a:endParaRPr sz="36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Resilience Tests, Stress Tests, 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Performance Tests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Cucumber - BDD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Native mobile Apps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Shape 403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0" name="Shape 4040"/>
          <p:cNvSpPr txBox="1"/>
          <p:nvPr>
            <p:ph idx="4294967295" type="title"/>
          </p:nvPr>
        </p:nvSpPr>
        <p:spPr>
          <a:xfrm>
            <a:off x="1345408" y="226850"/>
            <a:ext cx="561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7</a:t>
            </a:r>
            <a:r>
              <a:rPr lang="en">
                <a:solidFill>
                  <a:srgbClr val="FFFFFF"/>
                </a:solidFill>
              </a:rPr>
              <a:t>.	Demo?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041" name="Shape 40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225" y="1128875"/>
            <a:ext cx="5385674" cy="37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Shape 4046"/>
          <p:cNvSpPr txBox="1"/>
          <p:nvPr>
            <p:ph idx="4294967295" type="ctrTitle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47" name="Shape 4047"/>
          <p:cNvSpPr txBox="1"/>
          <p:nvPr>
            <p:ph idx="4294967295" type="subTitle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8" name="Shape 4048"/>
          <p:cNvSpPr txBox="1"/>
          <p:nvPr>
            <p:ph idx="4294967295" type="body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You can find me at:</a:t>
            </a:r>
            <a:endParaRPr>
              <a:solidFill>
                <a:srgbClr val="D3EBD5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@ganzux</a:t>
            </a:r>
            <a:endParaRPr>
              <a:solidFill>
                <a:srgbClr val="D3EBD5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alvaro@alcedomoreno.com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4049" name="Shape 404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2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Shape 385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4" name="Shape 3854"/>
          <p:cNvSpPr txBox="1"/>
          <p:nvPr>
            <p:ph type="title"/>
          </p:nvPr>
        </p:nvSpPr>
        <p:spPr>
          <a:xfrm>
            <a:off x="441225" y="281775"/>
            <a:ext cx="4418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855" name="Shape 3855"/>
          <p:cNvSpPr txBox="1"/>
          <p:nvPr>
            <p:ph idx="1" type="body"/>
          </p:nvPr>
        </p:nvSpPr>
        <p:spPr>
          <a:xfrm>
            <a:off x="441225" y="1282375"/>
            <a:ext cx="2999700" cy="3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Introduction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Objectives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Technologies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Design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Conclusions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Future Work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Demo?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Questions</a:t>
            </a:r>
            <a:endParaRPr/>
          </a:p>
        </p:txBody>
      </p:sp>
      <p:sp>
        <p:nvSpPr>
          <p:cNvPr id="3856" name="Shape 3856"/>
          <p:cNvSpPr txBox="1"/>
          <p:nvPr>
            <p:ph idx="1" type="body"/>
          </p:nvPr>
        </p:nvSpPr>
        <p:spPr>
          <a:xfrm>
            <a:off x="3615100" y="1509775"/>
            <a:ext cx="3864300" cy="28284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Goals</a:t>
            </a:r>
            <a:endParaRPr b="1" sz="3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Summarise the work I have been doing for the past few months</a:t>
            </a:r>
            <a:r>
              <a:rPr lang="en" sz="3000">
                <a:solidFill>
                  <a:schemeClr val="lt1"/>
                </a:solidFill>
              </a:rPr>
              <a:t>.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3862" name="Shape 3862"/>
          <p:cNvSpPr txBox="1"/>
          <p:nvPr>
            <p:ph idx="1" type="body"/>
          </p:nvPr>
        </p:nvSpPr>
        <p:spPr>
          <a:xfrm>
            <a:off x="718300" y="1276350"/>
            <a:ext cx="6761100" cy="3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Observation of maintenance companies...</a:t>
            </a:r>
            <a:endParaRPr/>
          </a:p>
          <a:p>
            <a:pPr indent="45720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lot of paper</a:t>
            </a:r>
            <a:endParaRPr/>
          </a:p>
          <a:p>
            <a:pPr indent="45720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Work repeated: technicians and office workers </a:t>
            </a:r>
            <a:endParaRPr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SLOW</a:t>
            </a:r>
            <a:r>
              <a:rPr lang="en"/>
              <a:t>           </a:t>
            </a:r>
            <a:r>
              <a:rPr b="1" lang="en" sz="3000">
                <a:latin typeface="Titillium Web"/>
                <a:ea typeface="Titillium Web"/>
                <a:cs typeface="Titillium Web"/>
                <a:sym typeface="Titillium Web"/>
              </a:rPr>
              <a:t>EXPENSIVE!</a:t>
            </a:r>
            <a:endParaRPr b="1" sz="3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MUST be something I can do there...</a:t>
            </a:r>
            <a:endParaRPr/>
          </a:p>
        </p:txBody>
      </p:sp>
      <p:sp>
        <p:nvSpPr>
          <p:cNvPr id="3863" name="Shape 386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4" name="Shape 3864"/>
          <p:cNvSpPr/>
          <p:nvPr/>
        </p:nvSpPr>
        <p:spPr>
          <a:xfrm>
            <a:off x="2175675" y="2892100"/>
            <a:ext cx="5487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Shape 3869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3870" name="Shape 387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1" name="Shape 3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351" y="1084250"/>
            <a:ext cx="2198650" cy="25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2" name="Shape 3872"/>
          <p:cNvSpPr txBox="1"/>
          <p:nvPr>
            <p:ph idx="1" type="body"/>
          </p:nvPr>
        </p:nvSpPr>
        <p:spPr>
          <a:xfrm>
            <a:off x="718300" y="1276350"/>
            <a:ext cx="6761100" cy="3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On the field</a:t>
            </a:r>
            <a:endParaRPr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Revision - </a:t>
            </a:r>
            <a:r>
              <a:rPr lang="en"/>
              <a:t>Annotation</a:t>
            </a:r>
            <a:endParaRPr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 exchange</a:t>
            </a:r>
            <a:endParaRPr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Think...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</a:t>
            </a:r>
            <a:r>
              <a:rPr lang="en"/>
              <a:t>NFORMATION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</a:t>
            </a:r>
            <a:r>
              <a:rPr lang="en"/>
              <a:t>ECHNOLOGY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 technology to exchange information</a:t>
            </a:r>
            <a:endParaRPr/>
          </a:p>
          <a:p>
            <a:pPr indent="0" lvl="0" marL="9144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Centralize data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8" name="Shape 3878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	</a:t>
            </a:r>
            <a:r>
              <a:rPr lang="en"/>
              <a:t>Objectives</a:t>
            </a:r>
            <a:endParaRPr/>
          </a:p>
        </p:txBody>
      </p:sp>
      <p:sp>
        <p:nvSpPr>
          <p:cNvPr id="3879" name="Shape 3879"/>
          <p:cNvSpPr txBox="1"/>
          <p:nvPr>
            <p:ph idx="1" type="body"/>
          </p:nvPr>
        </p:nvSpPr>
        <p:spPr>
          <a:xfrm>
            <a:off x="718300" y="1276350"/>
            <a:ext cx="67611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latin typeface="Titillium Web"/>
                <a:ea typeface="Titillium Web"/>
                <a:cs typeface="Titillium Web"/>
                <a:sym typeface="Titillium Web"/>
              </a:rPr>
              <a:t>AGILE</a:t>
            </a:r>
            <a:r>
              <a:rPr lang="en"/>
              <a:t>: make the work </a:t>
            </a:r>
            <a:r>
              <a:rPr lang="en">
                <a:highlight>
                  <a:srgbClr val="D3EBD5"/>
                </a:highlight>
              </a:rPr>
              <a:t>faster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Less paper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Information easy to find and manage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Manage the business everywhere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3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Shape 388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5" name="Shape 3885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	Technologies</a:t>
            </a:r>
            <a:endParaRPr/>
          </a:p>
        </p:txBody>
      </p:sp>
      <p:pic>
        <p:nvPicPr>
          <p:cNvPr id="3886" name="Shape 3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156" y="1981200"/>
            <a:ext cx="6477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7" name="Shape 38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219" y="3595775"/>
            <a:ext cx="1371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8" name="Shape 38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9569" y="4295338"/>
            <a:ext cx="7048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9" name="Shape 38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6631" y="4211675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0" name="Shape 38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6525" y="2262188"/>
            <a:ext cx="15430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1" name="Shape 38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4088" y="3513538"/>
            <a:ext cx="22479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2" name="Shape 38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2188" y="2262188"/>
            <a:ext cx="13716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3" name="Shape 38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9350" y="1142188"/>
            <a:ext cx="20574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4" name="Shape 38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19550" y="226838"/>
            <a:ext cx="11049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5" name="Shape 389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20756" y="177463"/>
            <a:ext cx="1782450" cy="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6" name="Shape 389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85500" y="4362338"/>
            <a:ext cx="1359800" cy="58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7" name="Shape 38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375" y="3503038"/>
            <a:ext cx="1536012" cy="82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Shape 389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81200" y="3665800"/>
            <a:ext cx="6096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Shape 389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75188" y="4406238"/>
            <a:ext cx="910325" cy="48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Shape 390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840213" y="165650"/>
            <a:ext cx="910325" cy="51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1" name="Shape 39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753763" y="1177400"/>
            <a:ext cx="1888438" cy="99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Shape 390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97225" y="2644639"/>
            <a:ext cx="1536012" cy="102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Shape 390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1525" y="4442338"/>
            <a:ext cx="1417621" cy="4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Shape 390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5875" y="1065513"/>
            <a:ext cx="1392450" cy="138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Shape 390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957638" y="1037425"/>
            <a:ext cx="1228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Shape 39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068700" y="4211675"/>
            <a:ext cx="504833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 txBox="1"/>
          <p:nvPr>
            <p:ph idx="1" type="body"/>
          </p:nvPr>
        </p:nvSpPr>
        <p:spPr>
          <a:xfrm>
            <a:off x="915225" y="1236650"/>
            <a:ext cx="4124400" cy="31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Everything should be made as simple as possible, but no simpler.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Albert Einstein</a:t>
            </a:r>
            <a:endParaRPr sz="1800"/>
          </a:p>
        </p:txBody>
      </p:sp>
      <p:sp>
        <p:nvSpPr>
          <p:cNvPr id="3912" name="Shape 39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3" name="Shape 3913"/>
          <p:cNvSpPr txBox="1"/>
          <p:nvPr>
            <p:ph idx="4294967295" type="title"/>
          </p:nvPr>
        </p:nvSpPr>
        <p:spPr>
          <a:xfrm>
            <a:off x="1405900" y="379250"/>
            <a:ext cx="6225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4.	Design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14" name="Shape 3914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5085613" y="1"/>
            <a:ext cx="405838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Shape 391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0" name="Shape 3920"/>
          <p:cNvSpPr txBox="1"/>
          <p:nvPr>
            <p:ph type="title"/>
          </p:nvPr>
        </p:nvSpPr>
        <p:spPr>
          <a:xfrm>
            <a:off x="718300" y="2268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	Design - Basics</a:t>
            </a:r>
            <a:endParaRPr/>
          </a:p>
        </p:txBody>
      </p:sp>
      <p:sp>
        <p:nvSpPr>
          <p:cNvPr id="3921" name="Shape 3921"/>
          <p:cNvSpPr txBox="1"/>
          <p:nvPr>
            <p:ph idx="1" type="body"/>
          </p:nvPr>
        </p:nvSpPr>
        <p:spPr>
          <a:xfrm>
            <a:off x="4990525" y="466750"/>
            <a:ext cx="24888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latin typeface="Titillium Web"/>
                <a:ea typeface="Titillium Web"/>
                <a:cs typeface="Titillium Web"/>
                <a:sym typeface="Titillium Web"/>
              </a:rPr>
              <a:t>MVC</a:t>
            </a:r>
            <a:endParaRPr b="1" sz="3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3-tier / N-tier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Jasper Reports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Utilities </a:t>
            </a:r>
            <a:endParaRPr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Compression</a:t>
            </a:r>
            <a:endParaRPr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Save images</a:t>
            </a:r>
            <a:endParaRPr/>
          </a:p>
        </p:txBody>
      </p:sp>
      <p:pic>
        <p:nvPicPr>
          <p:cNvPr id="3922" name="Shape 3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25" y="1132175"/>
            <a:ext cx="4350300" cy="35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